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75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15F9F-540F-41B9-BCCC-143E1D946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240CF-10C2-4295-8935-12E486ABF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ACDB-E8B3-400F-8CA1-FA324993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743B0-ABD8-4AF8-8DDA-72CD273A0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C9FC7-2234-4C0A-843B-9EFF522B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2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0C67-88C0-441C-B605-8D18313C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559B3-AD47-4A41-A06D-6BB4CA387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B1D04-8BE5-4B86-BD15-6B6331B5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E8151-6F27-4BDC-AF56-1FD2BB47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C64F8-35F3-4FF2-A199-633EC11A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8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201BBF-56EC-4DF1-BE66-5D121743B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A896B-A7E3-438E-9CFE-3A141C44F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6F657-A502-447F-A367-F7195242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7226B-E178-4EA2-8C8F-5DCF5F31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16029-09CB-4E62-9D0C-5D76622D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3F0D-A993-4AC1-A371-D9FAD853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37E4E-8AF8-41D6-A69C-B6B5385A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AABB8-AF4A-46FE-A1EA-81DC14CB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3087-F59B-4E94-A366-3BF7E203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4E6A4-4EF2-4AB9-B8A7-288B9AE6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42F53-0CBF-4254-8F5B-46DAEAE9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AC6CF-6A07-4896-B952-E38E18A40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B7C13-7EBA-4C87-B96E-48BCAAC6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73255-5468-4162-9DB4-88E5A754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9571F-EB87-46BE-A43A-EF1CE58E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275F-231C-4DCE-8FEA-BAD6D867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20CA7-6A27-4D9E-946C-53EBB770B8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7E178-2CB6-4023-B0A9-D8AF43538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85C0B-BB09-44E1-B517-14E1861E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EF54E-4C43-4772-B172-4DDE587F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64EE8-1CC4-4B22-999D-242178A51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1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9142-0471-442B-81CF-A3EB9496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C7CCC-2E29-4147-AEB3-1322D81D7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793B7-3554-45CE-AB95-F59239DE7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F98CC-A6A9-4DC9-BBF8-61EB8D309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9D115-DDF0-4B30-B618-697D6393D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E7BBCE-E6CF-4487-ABFA-ACD069E3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5436FC-441A-47E8-BDEE-7C67793D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6D563-C6AC-4E94-90DA-D3B9EE88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9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292A-E1DE-4B70-9AAB-1CFC9D9A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84736-37AA-4EF0-B0EB-4D49A1D9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A8518-10B8-44CE-8507-7B4898BC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B1C5D-01F0-4110-96BE-769EDFE9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1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57049-D222-4CA7-9C20-772C7985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3E30-8B94-4BA1-8212-C2026CF3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584D-48C0-4A28-BA35-42C52E20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2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6BCF-D167-4340-8D7F-47769F03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7EB1-7C39-49C8-9EB6-B99279035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CC450-4584-4C5C-95A6-6ACB9415D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2710E-BA00-49D6-86B7-BD093AC6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F105E-5A60-482B-845B-7466C103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EABA1-F81A-425E-AF35-D37D1196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8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C3C6-A689-4975-8604-6705C42D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0146E-5D3E-46F2-9FA6-6BA837B82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3E853-ED8C-44D7-9100-E7C498F1C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718AD-99D4-43F9-9123-7B10D1FE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89D1B-A161-402D-AD1C-9A0D10BF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FEF99-BE28-4CF0-889D-764D030E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3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38780-5FFC-4076-9FE2-3A7F6D39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4BF14-3987-4E49-8CB7-3AD80323E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5116C-D2A1-4F28-9E9F-494A7BB43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D723D-36D9-4882-BAF9-BE3E1C19FC46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5E820-768D-40A3-AB8A-6BC16428B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6AE14-20CB-4415-85D8-36A01CC5C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1052F-8D44-4991-A04B-AB5E7C5A5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9sdElyurY&amp;feature=youtu.be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3DBE-58ED-48F0-A334-59494C7A6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Lab 7: Forecasting - Analysis</a:t>
            </a:r>
          </a:p>
        </p:txBody>
      </p:sp>
    </p:spTree>
    <p:extLst>
      <p:ext uri="{BB962C8B-B14F-4D97-AF65-F5344CB8AC3E}">
        <p14:creationId xmlns:p14="http://schemas.microsoft.com/office/powerpoint/2010/main" val="426057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D589-EB5B-4BB0-A808-F4217F84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73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Jet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5C2C9-7B3D-4BBF-8AAA-25D8252B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1044"/>
            <a:ext cx="10515600" cy="1378720"/>
          </a:xfrm>
        </p:spPr>
        <p:txBody>
          <a:bodyPr>
            <a:noAutofit/>
          </a:bodyPr>
          <a:lstStyle/>
          <a:p>
            <a:r>
              <a:rPr lang="en-US" dirty="0"/>
              <a:t>Forms due to strong horizontal differences in temperature </a:t>
            </a:r>
            <a:r>
              <a:rPr lang="en-US" dirty="0">
                <a:sym typeface="Wingdings" panose="05000000000000000000" pitchFamily="2" charset="2"/>
              </a:rPr>
              <a:t> leads to narrow regions of fast wind speed around the tropopause</a:t>
            </a:r>
          </a:p>
          <a:p>
            <a:r>
              <a:rPr lang="en-US" dirty="0">
                <a:sym typeface="Wingdings" panose="05000000000000000000" pitchFamily="2" charset="2"/>
              </a:rPr>
              <a:t>Divides cold air to the north from warmer air to the south (Northern hemisphere) </a:t>
            </a:r>
            <a:endParaRPr lang="en-US" dirty="0"/>
          </a:p>
        </p:txBody>
      </p:sp>
      <p:pic>
        <p:nvPicPr>
          <p:cNvPr id="4098" name="Picture 2" descr="Image result for jet stream">
            <a:extLst>
              <a:ext uri="{FF2B5EF4-FFF2-40B4-BE49-F238E27FC236}">
                <a16:creationId xmlns:a16="http://schemas.microsoft.com/office/drawing/2014/main" id="{4DCBEB19-8202-41D2-9A67-03083519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3" y="1188221"/>
            <a:ext cx="5422147" cy="34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jet stream">
            <a:extLst>
              <a:ext uri="{FF2B5EF4-FFF2-40B4-BE49-F238E27FC236}">
                <a16:creationId xmlns:a16="http://schemas.microsoft.com/office/drawing/2014/main" id="{C19EA7FB-48BE-43D0-95AA-BBBAD826F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69" y="902930"/>
            <a:ext cx="4609372" cy="40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9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4031-FFAD-4141-8CC6-D7C41306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66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Jet Streaks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06177-FE9D-434D-BB4D-B4D8B11A2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49" y="1040455"/>
            <a:ext cx="10515600" cy="4351338"/>
          </a:xfrm>
        </p:spPr>
        <p:txBody>
          <a:bodyPr/>
          <a:lstStyle/>
          <a:p>
            <a:r>
              <a:rPr lang="en-US" dirty="0"/>
              <a:t>Localized areas (within the jet stream) of faster moving winds (like 100 </a:t>
            </a:r>
            <a:r>
              <a:rPr lang="en-US" dirty="0" err="1"/>
              <a:t>kts</a:t>
            </a:r>
            <a:r>
              <a:rPr lang="en-US" dirty="0"/>
              <a:t>)</a:t>
            </a:r>
          </a:p>
          <a:p>
            <a:r>
              <a:rPr lang="en-US" dirty="0"/>
              <a:t>Play a role in the weather we experience at the surface</a:t>
            </a:r>
          </a:p>
          <a:p>
            <a:r>
              <a:rPr lang="en-US" dirty="0"/>
              <a:t>These are the basics: if you want to learn more, take atmospheric dynamics!!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4" name="Picture 4" descr="Image result for jet streaks">
            <a:extLst>
              <a:ext uri="{FF2B5EF4-FFF2-40B4-BE49-F238E27FC236}">
                <a16:creationId xmlns:a16="http://schemas.microsoft.com/office/drawing/2014/main" id="{61DA316E-D125-434C-A9C7-2672C3C9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73" y="3096202"/>
            <a:ext cx="5457254" cy="362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00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F8D8-FC9F-400C-83C6-07202B5B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49" y="-1745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Jet Streaks and Vertical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26E8-4386-49D9-82E9-1F59A32F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4690"/>
            <a:ext cx="10515600" cy="827252"/>
          </a:xfrm>
        </p:spPr>
        <p:txBody>
          <a:bodyPr>
            <a:noAutofit/>
          </a:bodyPr>
          <a:lstStyle/>
          <a:p>
            <a:r>
              <a:rPr lang="en-US" dirty="0"/>
              <a:t>Jet streaks have four quadrants: left exit (front left), right exit (front right), left entrance (rear left), and right entrance (rear right)</a:t>
            </a:r>
          </a:p>
          <a:p>
            <a:r>
              <a:rPr lang="en-US" dirty="0"/>
              <a:t>Vertical motion happens in areas of upper left divergence </a:t>
            </a:r>
            <a:r>
              <a:rPr lang="en-US" dirty="0">
                <a:sym typeface="Wingdings" panose="05000000000000000000" pitchFamily="2" charset="2"/>
              </a:rPr>
              <a:t> right entrance and left exit</a:t>
            </a:r>
            <a:endParaRPr lang="en-US" dirty="0"/>
          </a:p>
        </p:txBody>
      </p:sp>
      <p:pic>
        <p:nvPicPr>
          <p:cNvPr id="6146" name="Picture 2" descr="Image result for jet streaks">
            <a:extLst>
              <a:ext uri="{FF2B5EF4-FFF2-40B4-BE49-F238E27FC236}">
                <a16:creationId xmlns:a16="http://schemas.microsoft.com/office/drawing/2014/main" id="{B7751A0F-8069-41B5-A027-DFB202A0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97" y="1136058"/>
            <a:ext cx="5056252" cy="3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jet streaks">
            <a:extLst>
              <a:ext uri="{FF2B5EF4-FFF2-40B4-BE49-F238E27FC236}">
                <a16:creationId xmlns:a16="http://schemas.microsoft.com/office/drawing/2014/main" id="{03EE9216-0B52-447E-ACBB-7C6547BE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73" y="1136058"/>
            <a:ext cx="4404728" cy="3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4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B42C-2D5D-4A49-85C8-AC08428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8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Curved Jet Streaks- Curve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DB62B-50EE-4EDF-85A0-714F4814D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470" y="1825625"/>
            <a:ext cx="4717330" cy="4351338"/>
          </a:xfrm>
        </p:spPr>
        <p:txBody>
          <a:bodyPr/>
          <a:lstStyle/>
          <a:p>
            <a:r>
              <a:rPr lang="en-US" dirty="0"/>
              <a:t>Quadrants on the inside of a curved jet have enhanced effects </a:t>
            </a:r>
          </a:p>
          <a:p>
            <a:r>
              <a:rPr lang="en-US" dirty="0"/>
              <a:t>Quadrants outside of a curved jet have a much smaller effect</a:t>
            </a:r>
          </a:p>
        </p:txBody>
      </p:sp>
      <p:pic>
        <p:nvPicPr>
          <p:cNvPr id="7172" name="Picture 4" descr="Image result for curvature jet streaks">
            <a:extLst>
              <a:ext uri="{FF2B5EF4-FFF2-40B4-BE49-F238E27FC236}">
                <a16:creationId xmlns:a16="http://schemas.microsoft.com/office/drawing/2014/main" id="{9CCFAAD4-C1D9-4D5C-B46D-2B9ECFD7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8" y="1543049"/>
            <a:ext cx="6017543" cy="427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79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42233-14F6-4116-BEE8-C2FFACF2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616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Upper-level divergence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D72-8AAD-4C8F-B2A6-1D6D3922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724" y="1825625"/>
            <a:ext cx="4557076" cy="4351338"/>
          </a:xfrm>
        </p:spPr>
        <p:txBody>
          <a:bodyPr/>
          <a:lstStyle/>
          <a:p>
            <a:r>
              <a:rPr lang="en-US" dirty="0"/>
              <a:t>Vertical motion in southern Texas, area around Great Lakes, north of Washington state, and central Canada</a:t>
            </a:r>
          </a:p>
          <a:p>
            <a:endParaRPr lang="en-US" dirty="0"/>
          </a:p>
          <a:p>
            <a:r>
              <a:rPr lang="en-US" dirty="0"/>
              <a:t>Enhanced vertical motion in central Canada due to curvature of the jet streak (cyclonic curvature) </a:t>
            </a:r>
          </a:p>
        </p:txBody>
      </p:sp>
      <p:pic>
        <p:nvPicPr>
          <p:cNvPr id="8194" name="Picture 2" descr="Image result for jet stream noaa">
            <a:extLst>
              <a:ext uri="{FF2B5EF4-FFF2-40B4-BE49-F238E27FC236}">
                <a16:creationId xmlns:a16="http://schemas.microsoft.com/office/drawing/2014/main" id="{99A6FE15-00E1-418F-AE73-864122DD1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7010" r="7904" b="8247"/>
          <a:stretch/>
        </p:blipFill>
        <p:spPr bwMode="auto">
          <a:xfrm>
            <a:off x="525037" y="1825625"/>
            <a:ext cx="6271687" cy="471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ross 3">
            <a:extLst>
              <a:ext uri="{FF2B5EF4-FFF2-40B4-BE49-F238E27FC236}">
                <a16:creationId xmlns:a16="http://schemas.microsoft.com/office/drawing/2014/main" id="{0893087F-29F3-4E1F-AAD5-38642B2D46E5}"/>
              </a:ext>
            </a:extLst>
          </p:cNvPr>
          <p:cNvSpPr/>
          <p:nvPr/>
        </p:nvSpPr>
        <p:spPr>
          <a:xfrm>
            <a:off x="2568805" y="3923522"/>
            <a:ext cx="136688" cy="155543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72C80081-19FE-4566-B212-F229FA742703}"/>
              </a:ext>
            </a:extLst>
          </p:cNvPr>
          <p:cNvSpPr/>
          <p:nvPr/>
        </p:nvSpPr>
        <p:spPr>
          <a:xfrm>
            <a:off x="3455849" y="3456462"/>
            <a:ext cx="136688" cy="155543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4DCC4588-8998-4828-9183-EFB84F8E9777}"/>
              </a:ext>
            </a:extLst>
          </p:cNvPr>
          <p:cNvSpPr/>
          <p:nvPr/>
        </p:nvSpPr>
        <p:spPr>
          <a:xfrm>
            <a:off x="3272673" y="5537077"/>
            <a:ext cx="136688" cy="155543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7B00F27A-E452-4BBF-ACE7-7B09792C8B2D}"/>
              </a:ext>
            </a:extLst>
          </p:cNvPr>
          <p:cNvSpPr/>
          <p:nvPr/>
        </p:nvSpPr>
        <p:spPr>
          <a:xfrm>
            <a:off x="4271914" y="4184683"/>
            <a:ext cx="136688" cy="155543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4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8BBA2-82B5-48AC-9144-04E6E74B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Station Model Review- Winds</a:t>
            </a:r>
          </a:p>
        </p:txBody>
      </p:sp>
      <p:pic>
        <p:nvPicPr>
          <p:cNvPr id="1026" name="Picture 2" descr="Image result for weather model wind">
            <a:extLst>
              <a:ext uri="{FF2B5EF4-FFF2-40B4-BE49-F238E27FC236}">
                <a16:creationId xmlns:a16="http://schemas.microsoft.com/office/drawing/2014/main" id="{327D6FC1-CC97-4F9B-9150-F148A4167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r="57878" b="8345"/>
          <a:stretch/>
        </p:blipFill>
        <p:spPr bwMode="auto">
          <a:xfrm>
            <a:off x="293244" y="1123996"/>
            <a:ext cx="2964273" cy="545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FCB3E-4B5E-438D-985C-15B16D648BEB}"/>
              </a:ext>
            </a:extLst>
          </p:cNvPr>
          <p:cNvSpPr txBox="1"/>
          <p:nvPr/>
        </p:nvSpPr>
        <p:spPr>
          <a:xfrm>
            <a:off x="4480560" y="1714500"/>
            <a:ext cx="5936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Half barbs are ~5 knots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Full barbs are ~10 barbs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“Flags” are ~50 knots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Station models point in the direction wind is coming </a:t>
            </a:r>
            <a:r>
              <a:rPr lang="en-US" sz="3200" b="1" u="sng" dirty="0"/>
              <a:t>FROM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312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F359-78B8-4021-93B7-3EBE0141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26347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Surface vs Upper Air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06C4-2B39-45B8-99C0-E41A310EC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45D54-2671-4AA9-B3D2-676932F72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36" y="1658471"/>
            <a:ext cx="5446229" cy="3774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A7637C-71B7-4E60-9BBA-FB67D5E0F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29" y="1658471"/>
            <a:ext cx="5403476" cy="37758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B0E555-C631-4754-A01A-6E3A7782F1BF}"/>
              </a:ext>
            </a:extLst>
          </p:cNvPr>
          <p:cNvCxnSpPr>
            <a:cxnSpLocks/>
          </p:cNvCxnSpPr>
          <p:nvPr/>
        </p:nvCxnSpPr>
        <p:spPr>
          <a:xfrm>
            <a:off x="967629" y="1424633"/>
            <a:ext cx="1327336" cy="1372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7D57B9-686F-4DF0-9C1F-22B25D2BBB72}"/>
              </a:ext>
            </a:extLst>
          </p:cNvPr>
          <p:cNvSpPr txBox="1"/>
          <p:nvPr/>
        </p:nvSpPr>
        <p:spPr>
          <a:xfrm>
            <a:off x="33057" y="949185"/>
            <a:ext cx="194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 Pressure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A1D760-E84F-4A61-83F0-CD01B2205427}"/>
              </a:ext>
            </a:extLst>
          </p:cNvPr>
          <p:cNvCxnSpPr>
            <a:cxnSpLocks/>
          </p:cNvCxnSpPr>
          <p:nvPr/>
        </p:nvCxnSpPr>
        <p:spPr>
          <a:xfrm>
            <a:off x="3160058" y="1626843"/>
            <a:ext cx="820271" cy="1376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8DC8C7-AF54-4AE3-ADB1-52C5FD598CE9}"/>
              </a:ext>
            </a:extLst>
          </p:cNvPr>
          <p:cNvSpPr txBox="1"/>
          <p:nvPr/>
        </p:nvSpPr>
        <p:spPr>
          <a:xfrm>
            <a:off x="2209800" y="1193801"/>
            <a:ext cx="194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 Pressure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527A54-A90D-434C-8F96-34EA1D541BB0}"/>
              </a:ext>
            </a:extLst>
          </p:cNvPr>
          <p:cNvCxnSpPr>
            <a:cxnSpLocks/>
          </p:cNvCxnSpPr>
          <p:nvPr/>
        </p:nvCxnSpPr>
        <p:spPr>
          <a:xfrm flipV="1">
            <a:off x="2189629" y="3675530"/>
            <a:ext cx="1618129" cy="2191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9E9D2BC-8324-41E0-812C-C5519E460B87}"/>
              </a:ext>
            </a:extLst>
          </p:cNvPr>
          <p:cNvSpPr txBox="1"/>
          <p:nvPr/>
        </p:nvSpPr>
        <p:spPr>
          <a:xfrm>
            <a:off x="1131794" y="5941822"/>
            <a:ext cx="2440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Cooler air behind cold front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132103-E0B4-4440-A5C1-7CCFD48D6075}"/>
              </a:ext>
            </a:extLst>
          </p:cNvPr>
          <p:cNvCxnSpPr>
            <a:cxnSpLocks/>
          </p:cNvCxnSpPr>
          <p:nvPr/>
        </p:nvCxnSpPr>
        <p:spPr>
          <a:xfrm flipH="1" flipV="1">
            <a:off x="4448734" y="3429001"/>
            <a:ext cx="192742" cy="2170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E97533-D575-4945-BCD3-4FD2FED1C49A}"/>
              </a:ext>
            </a:extLst>
          </p:cNvPr>
          <p:cNvSpPr txBox="1"/>
          <p:nvPr/>
        </p:nvSpPr>
        <p:spPr>
          <a:xfrm>
            <a:off x="3628550" y="5708888"/>
            <a:ext cx="3606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warmer air behind warm front and in front of cold front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BA4E71-8537-4DF7-AB6E-067DA807F7A0}"/>
              </a:ext>
            </a:extLst>
          </p:cNvPr>
          <p:cNvSpPr txBox="1"/>
          <p:nvPr/>
        </p:nvSpPr>
        <p:spPr>
          <a:xfrm>
            <a:off x="4452096" y="929721"/>
            <a:ext cx="245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Cooler air in front of warm front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322CEA-AA9A-49EC-836A-635FB8366E59}"/>
              </a:ext>
            </a:extLst>
          </p:cNvPr>
          <p:cNvCxnSpPr>
            <a:cxnSpLocks/>
          </p:cNvCxnSpPr>
          <p:nvPr/>
        </p:nvCxnSpPr>
        <p:spPr>
          <a:xfrm flipH="1">
            <a:off x="4487955" y="1728820"/>
            <a:ext cx="323936" cy="11578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F306C8-C5DA-48DE-92AF-724602B1A40E}"/>
              </a:ext>
            </a:extLst>
          </p:cNvPr>
          <p:cNvCxnSpPr>
            <a:cxnSpLocks/>
          </p:cNvCxnSpPr>
          <p:nvPr/>
        </p:nvCxnSpPr>
        <p:spPr>
          <a:xfrm flipV="1">
            <a:off x="8673524" y="3552264"/>
            <a:ext cx="463752" cy="2130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41B2E1-4F43-4C12-8465-90B867A495C1}"/>
              </a:ext>
            </a:extLst>
          </p:cNvPr>
          <p:cNvSpPr txBox="1"/>
          <p:nvPr/>
        </p:nvSpPr>
        <p:spPr>
          <a:xfrm>
            <a:off x="7182970" y="5685920"/>
            <a:ext cx="4867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Pressure trough (notice the surface low pressure is where the upper level trough is)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39402B-92C8-437E-A836-8C409C30A476}"/>
              </a:ext>
            </a:extLst>
          </p:cNvPr>
          <p:cNvSpPr txBox="1"/>
          <p:nvPr/>
        </p:nvSpPr>
        <p:spPr>
          <a:xfrm>
            <a:off x="9137276" y="998936"/>
            <a:ext cx="240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Pressure ridge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C461BC-CDE6-431B-8B69-FD5BCAC3B69B}"/>
              </a:ext>
            </a:extLst>
          </p:cNvPr>
          <p:cNvCxnSpPr>
            <a:cxnSpLocks/>
          </p:cNvCxnSpPr>
          <p:nvPr/>
        </p:nvCxnSpPr>
        <p:spPr>
          <a:xfrm>
            <a:off x="10215282" y="1626843"/>
            <a:ext cx="0" cy="567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93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DE1E-07AB-4FFA-901A-23CD7F2B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7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Satellite Imagery: Visible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9CB50079-67B4-45AE-8719-06A058B95983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5" y="1237502"/>
            <a:ext cx="5721274" cy="38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714703-594A-4842-83C2-2C283F9B8180}"/>
              </a:ext>
            </a:extLst>
          </p:cNvPr>
          <p:cNvSpPr txBox="1"/>
          <p:nvPr/>
        </p:nvSpPr>
        <p:spPr>
          <a:xfrm>
            <a:off x="5918420" y="1212801"/>
            <a:ext cx="627357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Visible imagery measures reflected visible radiation (like your cellphone camera)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u="sng" dirty="0"/>
              <a:t>Thick</a:t>
            </a:r>
            <a:r>
              <a:rPr lang="en-US" sz="2800" dirty="0"/>
              <a:t> clouds, like cumulonimbus/thunderclouds, will show up brighter (more white)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Disadvantages: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Cannot see through clouds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Cannot see at night (no reflected sunlight)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2EE9D-05D1-4EB7-AC82-A75C8691D5D0}"/>
              </a:ext>
            </a:extLst>
          </p:cNvPr>
          <p:cNvSpPr/>
          <p:nvPr/>
        </p:nvSpPr>
        <p:spPr>
          <a:xfrm>
            <a:off x="197147" y="5470072"/>
            <a:ext cx="5721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https://www.youtube.com/watch?v=IG9sdElyurY&amp;feature=youtu.be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5FCF-AE0C-49C4-82FF-86D96F00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4787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Satellite Imagery: Infrared (IR)</a:t>
            </a:r>
          </a:p>
        </p:txBody>
      </p:sp>
      <p:pic>
        <p:nvPicPr>
          <p:cNvPr id="6146" name="Picture 2" descr="Four different views (enhancements) of the same IR image.">
            <a:extLst>
              <a:ext uri="{FF2B5EF4-FFF2-40B4-BE49-F238E27FC236}">
                <a16:creationId xmlns:a16="http://schemas.microsoft.com/office/drawing/2014/main" id="{DE9EFB95-7EDB-4439-A579-DE32E6D206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53"/>
          <a:stretch/>
        </p:blipFill>
        <p:spPr bwMode="auto">
          <a:xfrm>
            <a:off x="592963" y="1209034"/>
            <a:ext cx="3979037" cy="54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92B85-5F34-41F5-8588-3E3A16E131AA}"/>
              </a:ext>
            </a:extLst>
          </p:cNvPr>
          <p:cNvSpPr txBox="1"/>
          <p:nvPr/>
        </p:nvSpPr>
        <p:spPr>
          <a:xfrm>
            <a:off x="4754880" y="1209034"/>
            <a:ext cx="684415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Measures </a:t>
            </a:r>
            <a:r>
              <a:rPr lang="en-US" sz="2800" b="1" u="sng" dirty="0"/>
              <a:t>temperature of cloud tops</a:t>
            </a:r>
          </a:p>
          <a:p>
            <a:endParaRPr lang="en-US" sz="2800" b="1" u="sng" dirty="0"/>
          </a:p>
          <a:p>
            <a:r>
              <a:rPr lang="en-US" sz="2800" dirty="0"/>
              <a:t>Brighter colors represent colder cloud tops </a:t>
            </a:r>
            <a:r>
              <a:rPr lang="en-US" sz="2800" dirty="0">
                <a:sym typeface="Wingdings" panose="05000000000000000000" pitchFamily="2" charset="2"/>
              </a:rPr>
              <a:t> we can assume that these clouds are higher in the atmosphere 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Can use IR imagery at night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>
                <a:sym typeface="Wingdings" panose="05000000000000000000" pitchFamily="2" charset="2"/>
              </a:rPr>
              <a:t>Disadvantage: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Cannot see through clouds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Can be hard to differentiate between clouds that produce thunderstorms and other high clouds (helpful to pair with visible)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36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5FCF-AE0C-49C4-82FF-86D96F00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4787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Infrared (IR) Imagery Color Varieties</a:t>
            </a:r>
          </a:p>
        </p:txBody>
      </p:sp>
      <p:pic>
        <p:nvPicPr>
          <p:cNvPr id="6146" name="Picture 2" descr="Four different views (enhancements) of the same IR image.">
            <a:extLst>
              <a:ext uri="{FF2B5EF4-FFF2-40B4-BE49-F238E27FC236}">
                <a16:creationId xmlns:a16="http://schemas.microsoft.com/office/drawing/2014/main" id="{DE9EFB95-7EDB-4439-A579-DE32E6D206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51" y="1151967"/>
            <a:ext cx="8116697" cy="563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3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CFAB-CD57-4EDF-BA58-D803DE91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20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Using both Visible and IR imagery (ideal for Daytime)</a:t>
            </a:r>
          </a:p>
        </p:txBody>
      </p:sp>
      <p:pic>
        <p:nvPicPr>
          <p:cNvPr id="7170" name="Picture 2" descr="Side-by-side comparison of a visible and IR satellite image.">
            <a:extLst>
              <a:ext uri="{FF2B5EF4-FFF2-40B4-BE49-F238E27FC236}">
                <a16:creationId xmlns:a16="http://schemas.microsoft.com/office/drawing/2014/main" id="{2CFC2D75-776B-472B-9DE4-7973C71EFE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811"/>
            <a:ext cx="12192000" cy="54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98C13B-F407-443E-A10F-B7FAE8627502}"/>
              </a:ext>
            </a:extLst>
          </p:cNvPr>
          <p:cNvSpPr txBox="1"/>
          <p:nvPr/>
        </p:nvSpPr>
        <p:spPr>
          <a:xfrm>
            <a:off x="0" y="3931920"/>
            <a:ext cx="235458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A.</a:t>
            </a:r>
            <a:r>
              <a:rPr lang="en-US" sz="2400" dirty="0">
                <a:sym typeface="Wingdings" panose="05000000000000000000" pitchFamily="2" charset="2"/>
              </a:rPr>
              <a:t> Bright visible imagery = thick clouds (more solar radiation reflected),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6E74F-53B0-457B-B344-0727B6844146}"/>
              </a:ext>
            </a:extLst>
          </p:cNvPr>
          <p:cNvSpPr txBox="1"/>
          <p:nvPr/>
        </p:nvSpPr>
        <p:spPr>
          <a:xfrm>
            <a:off x="6096000" y="3931920"/>
            <a:ext cx="23545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A.</a:t>
            </a:r>
            <a:r>
              <a:rPr lang="en-US" sz="2400" dirty="0">
                <a:sym typeface="Wingdings" panose="05000000000000000000" pitchFamily="2" charset="2"/>
              </a:rPr>
              <a:t> Bright IR imagery = cold/higher cloud tops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2EF0F-B6B5-4060-9C71-4DC5E5070221}"/>
              </a:ext>
            </a:extLst>
          </p:cNvPr>
          <p:cNvSpPr txBox="1"/>
          <p:nvPr/>
        </p:nvSpPr>
        <p:spPr>
          <a:xfrm>
            <a:off x="4772025" y="6316776"/>
            <a:ext cx="26479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A.</a:t>
            </a:r>
            <a:r>
              <a:rPr lang="en-US" sz="2400" dirty="0">
                <a:sym typeface="Wingdings" panose="05000000000000000000" pitchFamily="2" charset="2"/>
              </a:rPr>
              <a:t>  Cumulonimbus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41562-C2D4-47FF-AEA4-6CD0A47E20DF}"/>
              </a:ext>
            </a:extLst>
          </p:cNvPr>
          <p:cNvSpPr txBox="1"/>
          <p:nvPr/>
        </p:nvSpPr>
        <p:spPr>
          <a:xfrm>
            <a:off x="6096000" y="3931920"/>
            <a:ext cx="23545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B.</a:t>
            </a:r>
            <a:r>
              <a:rPr lang="en-US" sz="2400" dirty="0">
                <a:sym typeface="Wingdings" panose="05000000000000000000" pitchFamily="2" charset="2"/>
              </a:rPr>
              <a:t> Bright IR imagery = cold/higher cloud tops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E0B53-83EE-4D7E-9362-E9C41BB77DBC}"/>
              </a:ext>
            </a:extLst>
          </p:cNvPr>
          <p:cNvSpPr txBox="1"/>
          <p:nvPr/>
        </p:nvSpPr>
        <p:spPr>
          <a:xfrm>
            <a:off x="0" y="3931920"/>
            <a:ext cx="23545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B.</a:t>
            </a:r>
            <a:r>
              <a:rPr lang="en-US" sz="2400" dirty="0">
                <a:sym typeface="Wingdings" panose="05000000000000000000" pitchFamily="2" charset="2"/>
              </a:rPr>
              <a:t> Not very bright visible imagery = thin/ wispy clouds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D3BC3-4660-4884-BF03-AA133CA005AA}"/>
              </a:ext>
            </a:extLst>
          </p:cNvPr>
          <p:cNvSpPr txBox="1"/>
          <p:nvPr/>
        </p:nvSpPr>
        <p:spPr>
          <a:xfrm>
            <a:off x="4772025" y="6316775"/>
            <a:ext cx="26479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B.</a:t>
            </a:r>
            <a:r>
              <a:rPr lang="en-US" sz="2400" dirty="0">
                <a:sym typeface="Wingdings" panose="05000000000000000000" pitchFamily="2" charset="2"/>
              </a:rPr>
              <a:t>  Cirrus 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F0BE8-4D5E-4D05-92D9-478B03A4BABF}"/>
              </a:ext>
            </a:extLst>
          </p:cNvPr>
          <p:cNvSpPr txBox="1"/>
          <p:nvPr/>
        </p:nvSpPr>
        <p:spPr>
          <a:xfrm>
            <a:off x="6096000" y="3927995"/>
            <a:ext cx="235458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C.</a:t>
            </a:r>
            <a:r>
              <a:rPr lang="en-US" sz="2400" dirty="0">
                <a:sym typeface="Wingdings" panose="05000000000000000000" pitchFamily="2" charset="2"/>
              </a:rPr>
              <a:t> Not very bright IR imagery = warmer/low cloud tops 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5BBCD9-B360-44AA-A774-81BA329A1733}"/>
              </a:ext>
            </a:extLst>
          </p:cNvPr>
          <p:cNvSpPr txBox="1"/>
          <p:nvPr/>
        </p:nvSpPr>
        <p:spPr>
          <a:xfrm>
            <a:off x="0" y="3927995"/>
            <a:ext cx="235458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C.</a:t>
            </a:r>
            <a:r>
              <a:rPr lang="en-US" sz="2400" dirty="0">
                <a:sym typeface="Wingdings" panose="05000000000000000000" pitchFamily="2" charset="2"/>
              </a:rPr>
              <a:t> Mostly bright visible imagery = somewhat thick clouds</a:t>
            </a:r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0804F2-AF68-43DC-8542-7DAE4536E655}"/>
              </a:ext>
            </a:extLst>
          </p:cNvPr>
          <p:cNvSpPr txBox="1"/>
          <p:nvPr/>
        </p:nvSpPr>
        <p:spPr>
          <a:xfrm>
            <a:off x="4772025" y="6303724"/>
            <a:ext cx="26479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C.</a:t>
            </a:r>
            <a:r>
              <a:rPr lang="en-US" sz="2400" dirty="0">
                <a:sym typeface="Wingdings" panose="05000000000000000000" pitchFamily="2" charset="2"/>
              </a:rPr>
              <a:t>  Likely Stratus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720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4ECB-7FE0-42BB-AC75-B7930475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Satellite Imagery: Water Vapor (#5/6)</a:t>
            </a:r>
          </a:p>
        </p:txBody>
      </p:sp>
      <p:pic>
        <p:nvPicPr>
          <p:cNvPr id="2050" name="Picture 2" descr="Image result for water vapor imagery">
            <a:extLst>
              <a:ext uri="{FF2B5EF4-FFF2-40B4-BE49-F238E27FC236}">
                <a16:creationId xmlns:a16="http://schemas.microsoft.com/office/drawing/2014/main" id="{57AE0A60-A951-48A7-BD78-34C995D95D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0" y="1171965"/>
            <a:ext cx="4218533" cy="31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ater vapor imagery">
            <a:extLst>
              <a:ext uri="{FF2B5EF4-FFF2-40B4-BE49-F238E27FC236}">
                <a16:creationId xmlns:a16="http://schemas.microsoft.com/office/drawing/2014/main" id="{636400BA-5E52-4CC8-B75F-15C49BCF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31" y="1171965"/>
            <a:ext cx="5564838" cy="313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A4745-B50C-498C-9E00-8A7A14E72224}"/>
              </a:ext>
            </a:extLst>
          </p:cNvPr>
          <p:cNvSpPr txBox="1"/>
          <p:nvPr/>
        </p:nvSpPr>
        <p:spPr>
          <a:xfrm>
            <a:off x="593310" y="4623712"/>
            <a:ext cx="11280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Shows how much water vapor is present in the atmosphere and </a:t>
            </a:r>
            <a:r>
              <a:rPr lang="en-US" sz="2800" b="1" u="sng" dirty="0"/>
              <a:t>large scale transport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use to see where there are cyclones, anticyclones, and frontal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Whiter/bluer colors mean more water vapor is present (interpreted as high absorption by water vapor, or colder temperatures)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2BD6A8-2CCA-4572-AD2C-72432FBAE25F}"/>
              </a:ext>
            </a:extLst>
          </p:cNvPr>
          <p:cNvSpPr txBox="1"/>
          <p:nvPr/>
        </p:nvSpPr>
        <p:spPr>
          <a:xfrm>
            <a:off x="8065358" y="4220702"/>
            <a:ext cx="308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Moist = blue (in false color)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B474BB-1135-4E2A-9280-B9FBA27A22FE}"/>
              </a:ext>
            </a:extLst>
          </p:cNvPr>
          <p:cNvSpPr txBox="1"/>
          <p:nvPr/>
        </p:nvSpPr>
        <p:spPr>
          <a:xfrm>
            <a:off x="1038668" y="4291368"/>
            <a:ext cx="308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Moist = white (in black/white)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0F763-5804-4F91-BEBD-75D82C1DA066}"/>
              </a:ext>
            </a:extLst>
          </p:cNvPr>
          <p:cNvSpPr txBox="1"/>
          <p:nvPr/>
        </p:nvSpPr>
        <p:spPr>
          <a:xfrm>
            <a:off x="4811842" y="2585762"/>
            <a:ext cx="149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the same date/time</a:t>
            </a:r>
          </a:p>
        </p:txBody>
      </p:sp>
    </p:spTree>
    <p:extLst>
      <p:ext uri="{BB962C8B-B14F-4D97-AF65-F5344CB8AC3E}">
        <p14:creationId xmlns:p14="http://schemas.microsoft.com/office/powerpoint/2010/main" val="352586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0415-5746-46ED-85D7-7AC63729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9474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Water Vapor Imagery- moisture transport (#5/6)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26A4D-49AD-4FA4-BC9A-32A0C3602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81" y="1256089"/>
            <a:ext cx="5772462" cy="475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use this imagery to find upper level cyclones, air mass boundaries (fronts), and convection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Cyclones/anticyclones: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Convection: warm, moist air is buoyant and rising </a:t>
            </a:r>
            <a:r>
              <a:rPr lang="en-US" dirty="0">
                <a:sym typeface="Wingdings" panose="05000000000000000000" pitchFamily="2" charset="2"/>
              </a:rPr>
              <a:t> good indicator of thunderstorms</a:t>
            </a:r>
            <a:endParaRPr lang="en-US" dirty="0"/>
          </a:p>
          <a:p>
            <a:endParaRPr lang="en-US" dirty="0"/>
          </a:p>
        </p:txBody>
      </p:sp>
      <p:pic>
        <p:nvPicPr>
          <p:cNvPr id="3078" name="Picture 6" descr="Image result for low pressure cyclone">
            <a:extLst>
              <a:ext uri="{FF2B5EF4-FFF2-40B4-BE49-F238E27FC236}">
                <a16:creationId xmlns:a16="http://schemas.microsoft.com/office/drawing/2014/main" id="{8419C0EE-3FBC-4E57-8BAF-C1B05C09E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/>
          <a:stretch/>
        </p:blipFill>
        <p:spPr bwMode="auto">
          <a:xfrm>
            <a:off x="6965429" y="3893189"/>
            <a:ext cx="4755390" cy="26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3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646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Lab 7: Forecasting - Analysis</vt:lpstr>
      <vt:lpstr>Station Model Review- Winds</vt:lpstr>
      <vt:lpstr>Surface vs Upper Air Maps</vt:lpstr>
      <vt:lpstr>Satellite Imagery: Visible</vt:lpstr>
      <vt:lpstr>Satellite Imagery: Infrared (IR)</vt:lpstr>
      <vt:lpstr>Infrared (IR) Imagery Color Varieties</vt:lpstr>
      <vt:lpstr>Using both Visible and IR imagery (ideal for Daytime)</vt:lpstr>
      <vt:lpstr>Satellite Imagery: Water Vapor (#5/6)</vt:lpstr>
      <vt:lpstr>Water Vapor Imagery- moisture transport (#5/6)</vt:lpstr>
      <vt:lpstr>Jet Stream</vt:lpstr>
      <vt:lpstr>Jet Streaks</vt:lpstr>
      <vt:lpstr>Jet Streaks and Vertical Motion</vt:lpstr>
      <vt:lpstr>Curved Jet Streaks- Curve enhancement</vt:lpstr>
      <vt:lpstr>Upper-level divergence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8 Lab: Forecasting - Analysis</dc:title>
  <dc:creator>Justin Hicks</dc:creator>
  <cp:lastModifiedBy>Hannah Daley</cp:lastModifiedBy>
  <cp:revision>20</cp:revision>
  <dcterms:created xsi:type="dcterms:W3CDTF">2018-10-22T23:56:29Z</dcterms:created>
  <dcterms:modified xsi:type="dcterms:W3CDTF">2019-03-25T03:14:28Z</dcterms:modified>
</cp:coreProperties>
</file>